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sldIdLst>
    <p:sldId id="282" r:id="rId5"/>
    <p:sldId id="278" r:id="rId6"/>
    <p:sldId id="258" r:id="rId7"/>
    <p:sldId id="280" r:id="rId8"/>
    <p:sldId id="260" r:id="rId9"/>
    <p:sldId id="283" r:id="rId10"/>
    <p:sldId id="284" r:id="rId11"/>
    <p:sldId id="262" r:id="rId12"/>
    <p:sldId id="279" r:id="rId13"/>
    <p:sldId id="273" r:id="rId14"/>
    <p:sldId id="275" r:id="rId15"/>
    <p:sldId id="267" r:id="rId16"/>
    <p:sldId id="28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76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93216" autoAdjust="0"/>
  </p:normalViewPr>
  <p:slideViewPr>
    <p:cSldViewPr snapToGrid="0">
      <p:cViewPr varScale="1">
        <p:scale>
          <a:sx n="68" d="100"/>
          <a:sy n="68" d="100"/>
        </p:scale>
        <p:origin x="834" y="54"/>
      </p:cViewPr>
      <p:guideLst>
        <p:guide pos="576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CEA68BC1-0214-475A-AAEB-F2C106BEDF3D}">
      <dgm:prSet/>
      <dgm:spPr/>
      <dgm:t>
        <a:bodyPr/>
        <a:lstStyle/>
        <a:p>
          <a:pPr algn="l"/>
          <a:r>
            <a:rPr lang="en-IN" dirty="0">
              <a:solidFill>
                <a:schemeClr val="tx1"/>
              </a:solidFill>
            </a:rPr>
            <a:t>Machine learning algorithms </a:t>
          </a:r>
          <a:endParaRPr lang="en-US" dirty="0">
            <a:solidFill>
              <a:schemeClr val="tx1"/>
            </a:solidFill>
            <a:latin typeface="+mj-lt"/>
          </a:endParaRPr>
        </a:p>
      </dgm:t>
    </dgm:pt>
    <dgm:pt modelId="{D39F5498-D166-4D4F-959E-220D13F281F2}" type="parTrans" cxnId="{4A7F6715-186E-49A7-B901-131CC9610C6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D52D63DB-7300-43C9-9B4D-DCAB119753ED}" type="sibTrans" cxnId="{4A7F6715-186E-49A7-B901-131CC9610C6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6E78410F-604C-43A6-A991-1F6A0685C76E}">
      <dgm:prSet custT="1"/>
      <dgm:spPr/>
      <dgm:t>
        <a:bodyPr/>
        <a:lstStyle/>
        <a:p>
          <a:pPr marL="0">
            <a:buNone/>
          </a:pPr>
          <a:r>
            <a:rPr lang="en-IN" sz="1600" i="1" dirty="0">
              <a:solidFill>
                <a:schemeClr val="tx1"/>
              </a:solidFill>
            </a:rPr>
            <a:t>RANDOM  FOREST, </a:t>
          </a:r>
        </a:p>
        <a:p>
          <a:pPr marL="0">
            <a:buNone/>
          </a:pPr>
          <a:r>
            <a:rPr lang="en-IN" sz="1600" i="1" dirty="0">
              <a:solidFill>
                <a:schemeClr val="tx1"/>
              </a:solidFill>
            </a:rPr>
            <a:t>NEURAL NETWORK,</a:t>
          </a:r>
        </a:p>
        <a:p>
          <a:pPr marL="0">
            <a:buNone/>
          </a:pPr>
          <a:r>
            <a:rPr lang="en-US" sz="1600" i="1" dirty="0" err="1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SCIKiT</a:t>
          </a:r>
          <a:r>
            <a:rPr lang="en-US" sz="16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-LEARN</a:t>
          </a:r>
        </a:p>
        <a:p>
          <a:pPr marL="0">
            <a:buNone/>
          </a:pPr>
          <a:r>
            <a:rPr lang="en-US" sz="16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  DECISION TREE,</a:t>
          </a:r>
        </a:p>
        <a:p>
          <a:pPr marL="0">
            <a:buNone/>
          </a:pPr>
          <a:r>
            <a:rPr lang="en-US" sz="16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RNN,CNN, </a:t>
          </a:r>
        </a:p>
        <a:p>
          <a:pPr marL="0">
            <a:buNone/>
          </a:pPr>
          <a:r>
            <a:rPr lang="en-US" sz="16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REGRESSION,</a:t>
          </a:r>
        </a:p>
        <a:p>
          <a:pPr marL="0">
            <a:buNone/>
          </a:pPr>
          <a:r>
            <a:rPr lang="en-US" sz="16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K-NEAREST NEIGHBOURS(KNN)</a:t>
          </a:r>
        </a:p>
      </dgm:t>
    </dgm:pt>
    <dgm:pt modelId="{B87758DC-95B9-415D-8FA2-3A592F03EEB6}" type="parTrans" cxnId="{E6E94786-140A-4645-ACBD-B11A56308E02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1ADE71D-3BBC-45B9-8FE7-89C53F21FB8E}" type="sibTrans" cxnId="{E6E94786-140A-4645-ACBD-B11A56308E02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57B30C7E-2C98-474C-972A-4A9F013596F6}">
      <dgm:prSet/>
      <dgm:spPr/>
      <dgm:t>
        <a:bodyPr/>
        <a:lstStyle/>
        <a:p>
          <a:pPr algn="l"/>
          <a:r>
            <a:rPr lang="en-IN" dirty="0">
              <a:solidFill>
                <a:schemeClr val="tx1"/>
              </a:solidFill>
            </a:rPr>
            <a:t>Web development technologies </a:t>
          </a:r>
          <a:endParaRPr lang="en-US" dirty="0">
            <a:solidFill>
              <a:schemeClr val="tx1"/>
            </a:solidFill>
            <a:latin typeface="+mj-lt"/>
            <a:ea typeface="Calibri" charset="0"/>
            <a:cs typeface="Calibri" charset="0"/>
          </a:endParaRPr>
        </a:p>
      </dgm:t>
    </dgm:pt>
    <dgm:pt modelId="{3C56CB1B-7905-41E8-90E6-A55A14BA7821}" type="parTrans" cxnId="{13126A2F-129D-4762-93CF-9798949EB589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7F14057D-1A20-4F64-A110-C77AC5F00602}" type="sibTrans" cxnId="{13126A2F-129D-4762-93CF-9798949EB589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B45FF3C1-5A75-4E4C-B2B6-84B0FAC421C2}">
      <dgm:prSet custT="1"/>
      <dgm:spPr/>
      <dgm:t>
        <a:bodyPr lIns="182880" tIns="182880" rIns="182880" bIns="182880"/>
        <a:lstStyle/>
        <a:p>
          <a:pPr marL="0">
            <a:buNone/>
          </a:pPr>
          <a:endParaRPr lang="en-US" sz="2000" i="1" dirty="0">
            <a:solidFill>
              <a:schemeClr val="tx1"/>
            </a:solidFill>
            <a:latin typeface="+mn-lt"/>
            <a:ea typeface="Calibri" charset="0"/>
            <a:cs typeface="Calibri" charset="0"/>
          </a:endParaRPr>
        </a:p>
        <a:p>
          <a:pPr marL="0">
            <a:buNone/>
          </a:pPr>
          <a:r>
            <a:rPr lang="en-US" sz="20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HTML</a:t>
          </a:r>
        </a:p>
        <a:p>
          <a:pPr marL="0">
            <a:buNone/>
          </a:pPr>
          <a:r>
            <a:rPr lang="en-US" sz="20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CSS</a:t>
          </a:r>
        </a:p>
        <a:p>
          <a:pPr marL="0">
            <a:buNone/>
          </a:pPr>
          <a:r>
            <a:rPr lang="en-IN" sz="2000" i="1" dirty="0">
              <a:solidFill>
                <a:schemeClr val="tx1"/>
              </a:solidFill>
            </a:rPr>
            <a:t>JAVASCRIPT</a:t>
          </a:r>
        </a:p>
        <a:p>
          <a:pPr marL="0">
            <a:buNone/>
          </a:pPr>
          <a:r>
            <a:rPr lang="en-US" sz="2000" i="1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BOOTSTRAP</a:t>
          </a:r>
        </a:p>
        <a:p>
          <a:pPr marL="0">
            <a:buNone/>
          </a:pPr>
          <a:endParaRPr lang="en-US" sz="1600" dirty="0">
            <a:solidFill>
              <a:schemeClr val="tx1"/>
            </a:solidFill>
            <a:latin typeface="+mn-lt"/>
            <a:ea typeface="Calibri" charset="0"/>
            <a:cs typeface="Calibri" charset="0"/>
          </a:endParaRPr>
        </a:p>
      </dgm:t>
    </dgm:pt>
    <dgm:pt modelId="{34A81C80-FF70-48EA-B442-BDB1EF403754}" type="parTrans" cxnId="{D6AF6FC0-4B56-4246-AC09-69D41F1CFC6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5B9815BA-8A8F-4251-B182-AD39A4FE26DD}" type="sibTrans" cxnId="{D6AF6FC0-4B56-4246-AC09-69D41F1CFC6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917788B4-4702-452B-A9BF-BD370AC7C91D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54C7622E-B3EE-4BFC-B751-4B261C400F01}" type="pres">
      <dgm:prSet presAssocID="{CEA68BC1-0214-475A-AAEB-F2C106BEDF3D}" presName="composite" presStyleCnt="0"/>
      <dgm:spPr/>
    </dgm:pt>
    <dgm:pt modelId="{80A1A6DF-0273-4C9F-A1CF-A320F9DB6FD1}" type="pres">
      <dgm:prSet presAssocID="{CEA68BC1-0214-475A-AAEB-F2C106BEDF3D}" presName="parTx" presStyleLbl="alignNode1" presStyleIdx="0" presStyleCnt="2">
        <dgm:presLayoutVars>
          <dgm:chMax val="0"/>
          <dgm:chPref val="0"/>
        </dgm:presLayoutVars>
      </dgm:prSet>
      <dgm:spPr/>
    </dgm:pt>
    <dgm:pt modelId="{910C52EF-D1F5-4581-A150-24B263AF9343}" type="pres">
      <dgm:prSet presAssocID="{CEA68BC1-0214-475A-AAEB-F2C106BEDF3D}" presName="desTx" presStyleLbl="alignAccFollowNode1" presStyleIdx="0" presStyleCnt="2">
        <dgm:presLayoutVars/>
      </dgm:prSet>
      <dgm:spPr/>
    </dgm:pt>
    <dgm:pt modelId="{06DEF15E-2A95-4424-9CA3-93FFF5A22F97}" type="pres">
      <dgm:prSet presAssocID="{D52D63DB-7300-43C9-9B4D-DCAB119753ED}" presName="space" presStyleCnt="0"/>
      <dgm:spPr/>
    </dgm:pt>
    <dgm:pt modelId="{0D1CB9BF-C612-4FA5-A8ED-CBAA77D93857}" type="pres">
      <dgm:prSet presAssocID="{57B30C7E-2C98-474C-972A-4A9F013596F6}" presName="composite" presStyleCnt="0"/>
      <dgm:spPr/>
    </dgm:pt>
    <dgm:pt modelId="{1F484571-9C36-4EBC-94E8-740ECF59A9E8}" type="pres">
      <dgm:prSet presAssocID="{57B30C7E-2C98-474C-972A-4A9F013596F6}" presName="parTx" presStyleLbl="alignNode1" presStyleIdx="1" presStyleCnt="2">
        <dgm:presLayoutVars>
          <dgm:chMax val="0"/>
          <dgm:chPref val="0"/>
        </dgm:presLayoutVars>
      </dgm:prSet>
      <dgm:spPr/>
    </dgm:pt>
    <dgm:pt modelId="{8382FB71-379A-4A42-BEC2-AAF439B565D5}" type="pres">
      <dgm:prSet presAssocID="{57B30C7E-2C98-474C-972A-4A9F013596F6}" presName="desTx" presStyleLbl="alignAccFollowNode1" presStyleIdx="1" presStyleCnt="2">
        <dgm:presLayoutVars/>
      </dgm:prSet>
      <dgm:spPr/>
    </dgm:pt>
  </dgm:ptLst>
  <dgm:cxnLst>
    <dgm:cxn modelId="{4A7F6715-186E-49A7-B901-131CC9610C6D}" srcId="{0DD8915E-DC14-41D6-9BB5-F49E1C265163}" destId="{CEA68BC1-0214-475A-AAEB-F2C106BEDF3D}" srcOrd="0" destOrd="0" parTransId="{D39F5498-D166-4D4F-959E-220D13F281F2}" sibTransId="{D52D63DB-7300-43C9-9B4D-DCAB119753ED}"/>
    <dgm:cxn modelId="{88C0D421-0F9D-49BA-8817-FC936CC87FAC}" type="presOf" srcId="{B45FF3C1-5A75-4E4C-B2B6-84B0FAC421C2}" destId="{8382FB71-379A-4A42-BEC2-AAF439B565D5}" srcOrd="0" destOrd="0" presId="urn:microsoft.com/office/officeart/2016/7/layout/HorizontalActionList"/>
    <dgm:cxn modelId="{13126A2F-129D-4762-93CF-9798949EB589}" srcId="{0DD8915E-DC14-41D6-9BB5-F49E1C265163}" destId="{57B30C7E-2C98-474C-972A-4A9F013596F6}" srcOrd="1" destOrd="0" parTransId="{3C56CB1B-7905-41E8-90E6-A55A14BA7821}" sibTransId="{7F14057D-1A20-4F64-A110-C77AC5F00602}"/>
    <dgm:cxn modelId="{7AF7564A-7BD3-438E-9B3C-14BD86824042}" type="presOf" srcId="{57B30C7E-2C98-474C-972A-4A9F013596F6}" destId="{1F484571-9C36-4EBC-94E8-740ECF59A9E8}" srcOrd="0" destOrd="0" presId="urn:microsoft.com/office/officeart/2016/7/layout/HorizontalActionList"/>
    <dgm:cxn modelId="{E6E94786-140A-4645-ACBD-B11A56308E02}" srcId="{CEA68BC1-0214-475A-AAEB-F2C106BEDF3D}" destId="{6E78410F-604C-43A6-A991-1F6A0685C76E}" srcOrd="0" destOrd="0" parTransId="{B87758DC-95B9-415D-8FA2-3A592F03EEB6}" sibTransId="{81ADE71D-3BBC-45B9-8FE7-89C53F21FB8E}"/>
    <dgm:cxn modelId="{77938B8A-5AD8-4A5E-A030-55E04EAC32E6}" type="presOf" srcId="{6E78410F-604C-43A6-A991-1F6A0685C76E}" destId="{910C52EF-D1F5-4581-A150-24B263AF9343}" srcOrd="0" destOrd="0" presId="urn:microsoft.com/office/officeart/2016/7/layout/HorizontalActionList"/>
    <dgm:cxn modelId="{E440549C-0098-4200-80A6-FF88137F160F}" type="presOf" srcId="{0DD8915E-DC14-41D6-9BB5-F49E1C265163}" destId="{917788B4-4702-452B-A9BF-BD370AC7C91D}" srcOrd="0" destOrd="0" presId="urn:microsoft.com/office/officeart/2016/7/layout/HorizontalActionList"/>
    <dgm:cxn modelId="{D6AF6FC0-4B56-4246-AC09-69D41F1CFC6B}" srcId="{57B30C7E-2C98-474C-972A-4A9F013596F6}" destId="{B45FF3C1-5A75-4E4C-B2B6-84B0FAC421C2}" srcOrd="0" destOrd="0" parTransId="{34A81C80-FF70-48EA-B442-BDB1EF403754}" sibTransId="{5B9815BA-8A8F-4251-B182-AD39A4FE26DD}"/>
    <dgm:cxn modelId="{E3F2F5EC-16B1-4C58-9182-F30E78C8D17D}" type="presOf" srcId="{CEA68BC1-0214-475A-AAEB-F2C106BEDF3D}" destId="{80A1A6DF-0273-4C9F-A1CF-A320F9DB6FD1}" srcOrd="0" destOrd="0" presId="urn:microsoft.com/office/officeart/2016/7/layout/HorizontalActionList"/>
    <dgm:cxn modelId="{33ECD332-58AF-4E88-A500-D1240A9110AD}" type="presParOf" srcId="{917788B4-4702-452B-A9BF-BD370AC7C91D}" destId="{54C7622E-B3EE-4BFC-B751-4B261C400F01}" srcOrd="0" destOrd="0" presId="urn:microsoft.com/office/officeart/2016/7/layout/HorizontalActionList"/>
    <dgm:cxn modelId="{235818C5-3573-4908-AEE0-3A7896555462}" type="presParOf" srcId="{54C7622E-B3EE-4BFC-B751-4B261C400F01}" destId="{80A1A6DF-0273-4C9F-A1CF-A320F9DB6FD1}" srcOrd="0" destOrd="0" presId="urn:microsoft.com/office/officeart/2016/7/layout/HorizontalActionList"/>
    <dgm:cxn modelId="{33438145-C485-436C-AD90-2BC58FD45BD2}" type="presParOf" srcId="{54C7622E-B3EE-4BFC-B751-4B261C400F01}" destId="{910C52EF-D1F5-4581-A150-24B263AF9343}" srcOrd="1" destOrd="0" presId="urn:microsoft.com/office/officeart/2016/7/layout/HorizontalActionList"/>
    <dgm:cxn modelId="{0EA76779-6AA3-4942-8892-7B9CDEB74548}" type="presParOf" srcId="{917788B4-4702-452B-A9BF-BD370AC7C91D}" destId="{06DEF15E-2A95-4424-9CA3-93FFF5A22F97}" srcOrd="1" destOrd="0" presId="urn:microsoft.com/office/officeart/2016/7/layout/HorizontalActionList"/>
    <dgm:cxn modelId="{57A61824-4682-4CED-A1C9-A568972EE94D}" type="presParOf" srcId="{917788B4-4702-452B-A9BF-BD370AC7C91D}" destId="{0D1CB9BF-C612-4FA5-A8ED-CBAA77D93857}" srcOrd="2" destOrd="0" presId="urn:microsoft.com/office/officeart/2016/7/layout/HorizontalActionList"/>
    <dgm:cxn modelId="{7A2FA531-FB20-457D-BFF0-44C485415D15}" type="presParOf" srcId="{0D1CB9BF-C612-4FA5-A8ED-CBAA77D93857}" destId="{1F484571-9C36-4EBC-94E8-740ECF59A9E8}" srcOrd="0" destOrd="0" presId="urn:microsoft.com/office/officeart/2016/7/layout/HorizontalActionList"/>
    <dgm:cxn modelId="{9BCEDA81-6667-4C17-AFA8-2C42082BF207}" type="presParOf" srcId="{0D1CB9BF-C612-4FA5-A8ED-CBAA77D93857}" destId="{8382FB71-379A-4A42-BEC2-AAF439B565D5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A1A6DF-0273-4C9F-A1CF-A320F9DB6FD1}">
      <dsp:nvSpPr>
        <dsp:cNvPr id="0" name=""/>
        <dsp:cNvSpPr/>
      </dsp:nvSpPr>
      <dsp:spPr>
        <a:xfrm>
          <a:off x="7612" y="207840"/>
          <a:ext cx="5196240" cy="1558872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0618" tIns="410618" rIns="410618" bIns="410618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>
              <a:solidFill>
                <a:schemeClr val="tx1"/>
              </a:solidFill>
            </a:rPr>
            <a:t>Machine learning algorithms </a:t>
          </a:r>
          <a:endParaRPr lang="en-US" sz="2600" kern="1200" dirty="0">
            <a:solidFill>
              <a:schemeClr val="tx1"/>
            </a:solidFill>
            <a:latin typeface="+mj-lt"/>
          </a:endParaRPr>
        </a:p>
      </dsp:txBody>
      <dsp:txXfrm>
        <a:off x="7612" y="207840"/>
        <a:ext cx="5196240" cy="1558872"/>
      </dsp:txXfrm>
    </dsp:sp>
    <dsp:sp modelId="{910C52EF-D1F5-4581-A150-24B263AF9343}">
      <dsp:nvSpPr>
        <dsp:cNvPr id="0" name=""/>
        <dsp:cNvSpPr/>
      </dsp:nvSpPr>
      <dsp:spPr>
        <a:xfrm>
          <a:off x="7612" y="1766712"/>
          <a:ext cx="5196240" cy="324911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3273" tIns="513273" rIns="513273" bIns="513273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i="1" kern="1200" dirty="0">
              <a:solidFill>
                <a:schemeClr val="tx1"/>
              </a:solidFill>
            </a:rPr>
            <a:t>RANDOM  FOREST,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i="1" kern="1200" dirty="0">
              <a:solidFill>
                <a:schemeClr val="tx1"/>
              </a:solidFill>
            </a:rPr>
            <a:t>NEURAL NETWORK,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1" kern="1200" dirty="0" err="1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SCIKiT</a:t>
          </a:r>
          <a:r>
            <a:rPr lang="en-US" sz="16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-LEARN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  DECISION TREE,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RNN,CNN, 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REGRESSION,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K-NEAREST NEIGHBOURS(KNN)</a:t>
          </a:r>
        </a:p>
      </dsp:txBody>
      <dsp:txXfrm>
        <a:off x="7612" y="1766712"/>
        <a:ext cx="5196240" cy="3249116"/>
      </dsp:txXfrm>
    </dsp:sp>
    <dsp:sp modelId="{1F484571-9C36-4EBC-94E8-740ECF59A9E8}">
      <dsp:nvSpPr>
        <dsp:cNvPr id="0" name=""/>
        <dsp:cNvSpPr/>
      </dsp:nvSpPr>
      <dsp:spPr>
        <a:xfrm>
          <a:off x="5311747" y="207840"/>
          <a:ext cx="5196240" cy="1558872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0618" tIns="410618" rIns="410618" bIns="410618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kern="1200" dirty="0">
              <a:solidFill>
                <a:schemeClr val="tx1"/>
              </a:solidFill>
            </a:rPr>
            <a:t>Web development technologies </a:t>
          </a:r>
          <a:endParaRPr lang="en-US" sz="2600" kern="1200" dirty="0">
            <a:solidFill>
              <a:schemeClr val="tx1"/>
            </a:solidFill>
            <a:latin typeface="+mj-lt"/>
            <a:ea typeface="Calibri" charset="0"/>
            <a:cs typeface="Calibri" charset="0"/>
          </a:endParaRPr>
        </a:p>
      </dsp:txBody>
      <dsp:txXfrm>
        <a:off x="5311747" y="207840"/>
        <a:ext cx="5196240" cy="1558872"/>
      </dsp:txXfrm>
    </dsp:sp>
    <dsp:sp modelId="{8382FB71-379A-4A42-BEC2-AAF439B565D5}">
      <dsp:nvSpPr>
        <dsp:cNvPr id="0" name=""/>
        <dsp:cNvSpPr/>
      </dsp:nvSpPr>
      <dsp:spPr>
        <a:xfrm>
          <a:off x="5311747" y="1766712"/>
          <a:ext cx="5196240" cy="324911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i="1" kern="1200" dirty="0">
            <a:solidFill>
              <a:schemeClr val="tx1"/>
            </a:solidFill>
            <a:latin typeface="+mn-lt"/>
            <a:ea typeface="Calibri" charset="0"/>
            <a:cs typeface="Calibri" charset="0"/>
          </a:endParaRP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HTML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CSS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i="1" kern="1200" dirty="0">
              <a:solidFill>
                <a:schemeClr val="tx1"/>
              </a:solidFill>
            </a:rPr>
            <a:t>JAVASCRIPT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i="1" kern="1200" dirty="0">
              <a:solidFill>
                <a:schemeClr val="tx1"/>
              </a:solidFill>
              <a:latin typeface="+mn-lt"/>
              <a:ea typeface="Calibri" charset="0"/>
              <a:cs typeface="Calibri" charset="0"/>
            </a:rPr>
            <a:t>BOOTSTRAP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>
            <a:solidFill>
              <a:schemeClr val="tx1"/>
            </a:solidFill>
            <a:latin typeface="+mn-lt"/>
            <a:ea typeface="Calibri" charset="0"/>
            <a:cs typeface="Calibri" charset="0"/>
          </a:endParaRPr>
        </a:p>
      </dsp:txBody>
      <dsp:txXfrm>
        <a:off x="5311747" y="1766712"/>
        <a:ext cx="5196240" cy="32491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7FD71-DE7D-47EA-BD5F-935596C85A92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B89DD0-1E8D-4B61-ADE9-B87318B81B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34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DF764D-A077-4BED-ABF1-8DF341BC85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8724" y="411480"/>
            <a:ext cx="11274552" cy="603504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8724" y="3236493"/>
            <a:ext cx="5149596" cy="1448385"/>
          </a:xfrm>
          <a:solidFill>
            <a:schemeClr val="bg1">
              <a:alpha val="80000"/>
            </a:schemeClr>
          </a:solidFill>
        </p:spPr>
        <p:txBody>
          <a:bodyPr lIns="502920" bIns="137160" anchor="b">
            <a:normAutofit/>
          </a:bodyPr>
          <a:lstStyle>
            <a:lvl1pPr algn="l"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84879"/>
            <a:ext cx="5149596" cy="524794"/>
          </a:xfrm>
          <a:solidFill>
            <a:schemeClr val="bg1">
              <a:alpha val="80000"/>
            </a:schemeClr>
          </a:solidFill>
        </p:spPr>
        <p:txBody>
          <a:bodyPr lIns="502920">
            <a:normAutofit/>
          </a:bodyPr>
          <a:lstStyle>
            <a:lvl1pPr marL="0" indent="0" algn="l"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5625"/>
            <a:ext cx="114300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6B483-82E1-4413-838C-27BAC1844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486C5-22E8-475A-A424-8D493B6E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83D01-DAD2-4B28-BB2C-9FD028B0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2776643-6C33-46CD-A918-AB0CEA571F00}"/>
              </a:ext>
            </a:extLst>
          </p:cNvPr>
          <p:cNvSpPr/>
          <p:nvPr userDrawn="1"/>
        </p:nvSpPr>
        <p:spPr>
          <a:xfrm>
            <a:off x="6086475" y="1682496"/>
            <a:ext cx="5638800" cy="457200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6E62D2-A055-4712-92CC-4B02419D51FB}"/>
              </a:ext>
            </a:extLst>
          </p:cNvPr>
          <p:cNvSpPr/>
          <p:nvPr userDrawn="1"/>
        </p:nvSpPr>
        <p:spPr>
          <a:xfrm>
            <a:off x="457200" y="1681163"/>
            <a:ext cx="5638800" cy="4572000"/>
          </a:xfrm>
          <a:prstGeom prst="rect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89640" y="1844259"/>
            <a:ext cx="36576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9640" y="2668171"/>
            <a:ext cx="3657600" cy="36845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0133" y="1808163"/>
            <a:ext cx="4703841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0134" y="2632075"/>
            <a:ext cx="3657600" cy="3684588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1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4C89FBE-3029-4F92-8308-F830BB1420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58712" y="1681163"/>
            <a:ext cx="3749040" cy="4572000"/>
          </a:xfrm>
          <a:prstGeom prst="rect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E0A4C88-FF32-4096-9EA9-EC22D3682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211097" y="1682496"/>
            <a:ext cx="3749040" cy="457200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37559B-132E-4A6E-ADBE-41DB38EC8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176" y="1681163"/>
            <a:ext cx="3749040" cy="4572000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966913"/>
            <a:ext cx="2971800" cy="823912"/>
          </a:xfrm>
        </p:spPr>
        <p:txBody>
          <a:bodyPr anchor="b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90825"/>
            <a:ext cx="2971800" cy="3248025"/>
          </a:xfrm>
        </p:spPr>
        <p:txBody>
          <a:bodyPr>
            <a:normAutofit/>
          </a:bodyPr>
          <a:lstStyle>
            <a:lvl1pPr>
              <a:lnSpc>
                <a:spcPts val="2000"/>
              </a:lnSpc>
              <a:defRPr sz="1400"/>
            </a:lvl1pPr>
            <a:lvl2pPr>
              <a:lnSpc>
                <a:spcPts val="2000"/>
              </a:lnSpc>
              <a:defRPr sz="1400"/>
            </a:lvl2pPr>
            <a:lvl3pPr>
              <a:lnSpc>
                <a:spcPts val="2000"/>
              </a:lnSpc>
              <a:defRPr sz="1400"/>
            </a:lvl3pPr>
            <a:lvl4pPr>
              <a:lnSpc>
                <a:spcPts val="2000"/>
              </a:lnSpc>
              <a:defRPr sz="1400"/>
            </a:lvl4pPr>
            <a:lvl5pPr>
              <a:lnSpc>
                <a:spcPts val="2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10188" y="1966913"/>
            <a:ext cx="2971800" cy="823912"/>
          </a:xfrm>
        </p:spPr>
        <p:txBody>
          <a:bodyPr anchor="b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10188" y="2790825"/>
            <a:ext cx="2971800" cy="3246120"/>
          </a:xfrm>
        </p:spPr>
        <p:txBody>
          <a:bodyPr>
            <a:normAutofit/>
          </a:bodyPr>
          <a:lstStyle>
            <a:lvl1pPr>
              <a:lnSpc>
                <a:spcPts val="2000"/>
              </a:lnSpc>
              <a:defRPr sz="1400"/>
            </a:lvl1pPr>
            <a:lvl2pPr>
              <a:lnSpc>
                <a:spcPts val="2000"/>
              </a:lnSpc>
              <a:defRPr sz="1400"/>
            </a:lvl2pPr>
            <a:lvl3pPr>
              <a:lnSpc>
                <a:spcPts val="2000"/>
              </a:lnSpc>
              <a:defRPr sz="1400"/>
            </a:lvl3pPr>
            <a:lvl4pPr>
              <a:lnSpc>
                <a:spcPts val="2000"/>
              </a:lnSpc>
              <a:defRPr sz="1400"/>
            </a:lvl4pPr>
            <a:lvl5pPr>
              <a:lnSpc>
                <a:spcPts val="2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F7BCB16-19B7-48F6-94CD-563F439887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30134" y="1976438"/>
            <a:ext cx="2971800" cy="823912"/>
          </a:xfrm>
        </p:spPr>
        <p:txBody>
          <a:bodyPr anchor="b" anchorCtr="0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FBB2F8D-6092-468C-BA48-836286C6B7E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0134" y="2800350"/>
            <a:ext cx="2971800" cy="3246120"/>
          </a:xfrm>
        </p:spPr>
        <p:txBody>
          <a:bodyPr>
            <a:normAutofit/>
          </a:bodyPr>
          <a:lstStyle>
            <a:lvl1pPr>
              <a:lnSpc>
                <a:spcPts val="2000"/>
              </a:lnSpc>
              <a:defRPr sz="1400"/>
            </a:lvl1pPr>
            <a:lvl2pPr>
              <a:lnSpc>
                <a:spcPts val="2000"/>
              </a:lnSpc>
              <a:defRPr sz="1400"/>
            </a:lvl2pPr>
            <a:lvl3pPr>
              <a:lnSpc>
                <a:spcPts val="2000"/>
              </a:lnSpc>
              <a:defRPr sz="1400"/>
            </a:lvl3pPr>
            <a:lvl4pPr>
              <a:lnSpc>
                <a:spcPts val="2000"/>
              </a:lnSpc>
              <a:defRPr sz="1400"/>
            </a:lvl4pPr>
            <a:lvl5pPr>
              <a:lnSpc>
                <a:spcPts val="2000"/>
              </a:lnSpc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940682-7091-4427-B158-074D4A471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563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E5633F8-C03D-4CEE-BEDD-1B6648554C0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22628" y="685800"/>
            <a:ext cx="3200400" cy="54864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A4DC27-A467-4265-AAB1-754D3F86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850230"/>
            <a:ext cx="5009147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9CC7B6-D9ED-464B-8206-98055EB53F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2490788"/>
            <a:ext cx="4572000" cy="353695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 spc="30" baseline="0"/>
            </a:lvl1pPr>
            <a:lvl2pPr marL="457200" indent="0">
              <a:lnSpc>
                <a:spcPts val="2400"/>
              </a:lnSpc>
              <a:buNone/>
              <a:defRPr sz="1400" spc="30" baseline="0"/>
            </a:lvl2pPr>
            <a:lvl3pPr marL="914400" indent="0">
              <a:lnSpc>
                <a:spcPts val="2400"/>
              </a:lnSpc>
              <a:buNone/>
              <a:defRPr sz="1400" spc="30" baseline="0"/>
            </a:lvl3pPr>
            <a:lvl4pPr marL="1371600" indent="0">
              <a:lnSpc>
                <a:spcPts val="2400"/>
              </a:lnSpc>
              <a:buNone/>
              <a:defRPr sz="1400" spc="30" baseline="0"/>
            </a:lvl4pPr>
            <a:lvl5pPr marL="1828800" indent="0">
              <a:lnSpc>
                <a:spcPts val="2400"/>
              </a:lnSpc>
              <a:buNone/>
              <a:defRPr sz="1400" spc="3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743C040-0A81-4A38-879D-07BBD18423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81800" y="2492375"/>
            <a:ext cx="2286000" cy="2514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DD4A8-3B48-439C-B601-8D04B8714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761136" y="5210984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DF764D-A077-4BED-ABF1-8DF341BC85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8724" y="411480"/>
            <a:ext cx="11274552" cy="5870448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1" y="3490624"/>
            <a:ext cx="4571999" cy="1235382"/>
          </a:xfrm>
          <a:solidFill>
            <a:schemeClr val="bg1">
              <a:alpha val="80000"/>
            </a:schemeClr>
          </a:solidFill>
        </p:spPr>
        <p:txBody>
          <a:bodyPr lIns="457200" bIns="137160" anchor="b">
            <a:normAutofit/>
          </a:bodyPr>
          <a:lstStyle>
            <a:lvl1pPr algn="l">
              <a:defRPr sz="36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199" y="4726007"/>
            <a:ext cx="4571999" cy="1314432"/>
          </a:xfrm>
          <a:solidFill>
            <a:schemeClr val="bg1">
              <a:alpha val="80000"/>
            </a:schemeClr>
          </a:solidFill>
        </p:spPr>
        <p:txBody>
          <a:bodyPr lIns="502920" rIns="2103120">
            <a:normAutofit/>
          </a:bodyPr>
          <a:lstStyle>
            <a:lvl1pPr marL="0" indent="0" algn="l">
              <a:buNone/>
              <a:defRPr sz="1400" spc="4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C7B35-BCD3-4E41-916B-68490D92D902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3212D-BCAC-4F13-92C1-13A3004266E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D73FEF-4AED-4E29-A73E-9166ADC8D5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47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56C8C1-E81C-436D-A310-A71CAAE33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86500" y="946404"/>
            <a:ext cx="5486400" cy="496519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103120"/>
            <a:ext cx="3848101" cy="1325563"/>
          </a:xfrm>
        </p:spPr>
        <p:txBody>
          <a:bodyPr anchor="b" anchorCtr="0"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28B1CE2-91FA-4E2B-8543-3B0F79B480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97421" y="1600200"/>
            <a:ext cx="2743199" cy="36576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F7B6DF9-E76A-44ED-B84C-1391CD5D559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12614" y="1893262"/>
            <a:ext cx="2743200" cy="3071477"/>
          </a:xfrm>
        </p:spPr>
        <p:txBody>
          <a:bodyPr anchor="ctr" anchorCtr="0"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ECB9306-A7FD-4B22-8E8A-E0B8D7862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624728" y="3747150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38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2583" y="2102720"/>
            <a:ext cx="5422217" cy="1325563"/>
          </a:xfrm>
        </p:spPr>
        <p:txBody>
          <a:bodyPr anchor="b" anchorCtr="0"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28B1CE2-91FA-4E2B-8543-3B0F79B4801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4572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4C2C3F7-8611-4C35-8251-0FD61D72D6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0" y="3500407"/>
            <a:ext cx="4572000" cy="1888373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Font typeface="Arial" panose="020B0604020202020204" pitchFamily="34" charset="0"/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lnSpc>
                <a:spcPts val="2400"/>
              </a:lnSpc>
              <a:buFont typeface="Arial" panose="020B0604020202020204" pitchFamily="34" charset="0"/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lnSpc>
                <a:spcPts val="2400"/>
              </a:lnSpc>
              <a:buFont typeface="Arial" panose="020B0604020202020204" pitchFamily="34" charset="0"/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lnSpc>
                <a:spcPts val="2400"/>
              </a:lnSpc>
              <a:buFont typeface="Arial" panose="020B0604020202020204" pitchFamily="34" charset="0"/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lnSpc>
                <a:spcPts val="2400"/>
              </a:lnSpc>
              <a:buFont typeface="Arial" panose="020B0604020202020204" pitchFamily="34" charset="0"/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5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4DF764D-A077-4BED-ABF1-8DF341BC85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24" y="-2"/>
            <a:ext cx="12188952" cy="45720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667250"/>
            <a:ext cx="9144000" cy="1212182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971507"/>
            <a:ext cx="9144000" cy="524794"/>
          </a:xfrm>
        </p:spPr>
        <p:txBody>
          <a:bodyPr>
            <a:normAutofit/>
          </a:bodyPr>
          <a:lstStyle>
            <a:lvl1pPr marL="0" indent="0" algn="ctr">
              <a:buNone/>
              <a:defRPr sz="1400" spc="3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4936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>
              <a:defRPr>
                <a:solidFill>
                  <a:schemeClr val="bg2">
                    <a:lumMod val="50000"/>
                  </a:schemeClr>
                </a:solidFill>
              </a:defRPr>
            </a:lvl2pPr>
            <a:lvl3pPr>
              <a:defRPr>
                <a:solidFill>
                  <a:schemeClr val="bg2">
                    <a:lumMod val="50000"/>
                  </a:schemeClr>
                </a:solidFill>
              </a:defRPr>
            </a:lvl3pPr>
            <a:lvl4pPr>
              <a:defRPr>
                <a:solidFill>
                  <a:schemeClr val="bg2">
                    <a:lumMod val="50000"/>
                  </a:schemeClr>
                </a:solidFill>
              </a:defRPr>
            </a:lvl4pPr>
            <a:lvl5pPr>
              <a:defRPr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842BA18D-167B-42CD-8DD5-844A2087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19A9BF1-35FD-4BDE-9C59-E08CB7A70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F02A2A47-BED9-43DF-8914-AD1EB274F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0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DFBA353-19B1-4A04-A7EE-345F93C189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32491" y="946404"/>
            <a:ext cx="5486400" cy="4965192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C4857A-B6DC-4F0A-AD6B-243F6C0855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73109" y="2386584"/>
            <a:ext cx="4315968" cy="2084832"/>
          </a:xfrm>
        </p:spPr>
        <p:txBody>
          <a:bodyPr anchor="t">
            <a:normAutofit/>
          </a:bodyPr>
          <a:lstStyle>
            <a:lvl1pPr>
              <a:defRPr sz="3400" spc="0" baseline="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D8717D35-8E1B-4C94-BA72-91D4DCA657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471416"/>
            <a:ext cx="3584448" cy="637674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 spc="100" baseline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latin typeface="+mj-lt"/>
              </a:defRPr>
            </a:lvl2pPr>
            <a:lvl3pPr marL="9144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latin typeface="+mj-lt"/>
              </a:defRPr>
            </a:lvl3pPr>
            <a:lvl4pPr marL="13716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latin typeface="+mj-lt"/>
              </a:defRPr>
            </a:lvl4pPr>
            <a:lvl5pPr marL="1828800" indent="0">
              <a:lnSpc>
                <a:spcPct val="100000"/>
              </a:lnSpc>
              <a:buFont typeface="Arial" panose="020B0604020202020204" pitchFamily="34" charset="0"/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F15B60AE-D6AB-472C-8342-2A3EB53493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93208" y="1600200"/>
            <a:ext cx="2286000" cy="3657600"/>
          </a:xfrm>
          <a:solidFill>
            <a:schemeClr val="accent1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BB5B262-532A-4EE4-98E7-0EB6A8C56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1727251" y="114592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81000"/>
            <a:ext cx="11277600" cy="1325563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0F91E1-53D9-4A2A-923E-0CB7755188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1806318"/>
            <a:ext cx="2286000" cy="32004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2F6A179B-CBDB-414D-B2F8-E1FEE9B831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29000" y="1806318"/>
            <a:ext cx="2286000" cy="32004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7A822EC-853A-46EC-8775-F8B48F2A81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77000" y="1806318"/>
            <a:ext cx="2286000" cy="32004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AA0D329B-CAB8-4E3A-BA03-C17A79790B6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2808" y="1806318"/>
            <a:ext cx="2286000" cy="32004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5F9E280-35B2-41C7-8D2D-C1FF69DE2C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9376" y="5202936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72F581-8AEF-4CFC-B0F3-79A2530C931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9376" y="556869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FA5D559-B67C-4F57-BC90-E982E66ADA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51175" y="5202936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F932B527-4126-40FF-8117-412DC7BD81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51174" y="556869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D84B520F-D618-4828-AA40-CCCA0AF896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9176" y="5202936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9A9C8DE-6F8B-405D-A604-845E81998F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9175" y="556869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B0C4D8C-1454-41F3-934E-A2BA603449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74985" y="5202936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5707A1B-C9F6-4ABB-A6CE-D2901CE947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74984" y="556869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04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B0F91E1-53D9-4A2A-923E-0CB7755188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7256" y="1722086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2F6A179B-CBDB-414D-B2F8-E1FEE9B831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29000" y="1722086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F7A822EC-853A-46EC-8775-F8B48F2A81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77000" y="1722086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AA0D329B-CAB8-4E3A-BA03-C17A79790B6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40776" y="1722086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A5F9E280-35B2-41C7-8D2D-C1FF69DE2CD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9977" y="3213251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72F581-8AEF-4CFC-B0F3-79A2530C931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9976" y="351894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1FA5D559-B67C-4F57-BC90-E982E66ADA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31719" y="3213251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F932B527-4126-40FF-8117-412DC7BD81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31718" y="351894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D84B520F-D618-4828-AA40-CCCA0AF896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79720" y="3213251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9A9C8DE-6F8B-405D-A604-845E81998F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9719" y="351894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B0C4D8C-1454-41F3-934E-A2BA603449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43497" y="3213251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5707A1B-C9F6-4ABB-A6CE-D2901CE947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43496" y="3518946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6">
            <a:extLst>
              <a:ext uri="{FF2B5EF4-FFF2-40B4-BE49-F238E27FC236}">
                <a16:creationId xmlns:a16="http://schemas.microsoft.com/office/drawing/2014/main" id="{3896D737-6139-4405-A7F2-E08C421815D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97304" y="4076273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721A36A5-FCF3-4EE8-B5F2-41805C3F6A6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49048" y="4076273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1630D673-CB21-40A3-A7BE-C996B20D681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97048" y="4076273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49" name="Picture Placeholder 6">
            <a:extLst>
              <a:ext uri="{FF2B5EF4-FFF2-40B4-BE49-F238E27FC236}">
                <a16:creationId xmlns:a16="http://schemas.microsoft.com/office/drawing/2014/main" id="{0C83EF20-1DF8-43B4-B982-A382FF884E2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460824" y="4076273"/>
            <a:ext cx="2286000" cy="1371600"/>
          </a:xfrm>
          <a:solidFill>
            <a:schemeClr val="accent2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0" name="Text Placeholder 12">
            <a:extLst>
              <a:ext uri="{FF2B5EF4-FFF2-40B4-BE49-F238E27FC236}">
                <a16:creationId xmlns:a16="http://schemas.microsoft.com/office/drawing/2014/main" id="{1FD09C98-5809-41AD-B215-493A3D741A2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00025" y="5567438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9E3214F0-FC83-402F-BAC5-ED482753277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00024" y="5873133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2" name="Text Placeholder 12">
            <a:extLst>
              <a:ext uri="{FF2B5EF4-FFF2-40B4-BE49-F238E27FC236}">
                <a16:creationId xmlns:a16="http://schemas.microsoft.com/office/drawing/2014/main" id="{39B0FB7F-A1FC-40D1-ACFC-C3C966F9BCA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51767" y="5567438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15EB3CBA-DD9B-449B-9B72-19178017713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351766" y="5873133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Text Placeholder 12">
            <a:extLst>
              <a:ext uri="{FF2B5EF4-FFF2-40B4-BE49-F238E27FC236}">
                <a16:creationId xmlns:a16="http://schemas.microsoft.com/office/drawing/2014/main" id="{BA47B66D-8891-4AE7-98BE-3CFE9CDB571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99768" y="5567438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929AE99A-6054-4B2F-B99D-FE4F682613D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99767" y="5873133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6" name="Text Placeholder 12">
            <a:extLst>
              <a:ext uri="{FF2B5EF4-FFF2-40B4-BE49-F238E27FC236}">
                <a16:creationId xmlns:a16="http://schemas.microsoft.com/office/drawing/2014/main" id="{D1F32591-7BBD-4006-AEA0-29F43CDADCE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63545" y="5567438"/>
            <a:ext cx="2286000" cy="280027"/>
          </a:xfr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7BC780CD-8E77-4D0E-A436-DCB2AA0C15C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363544" y="5873133"/>
            <a:ext cx="2286000" cy="244475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000" spc="20" baseline="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25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3600" spc="3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8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62B82C-34E9-4F3B-9B0F-A3207161C41E}"/>
              </a:ext>
            </a:extLst>
          </p:cNvPr>
          <p:cNvSpPr/>
          <p:nvPr userDrawn="1"/>
        </p:nvSpPr>
        <p:spPr>
          <a:xfrm>
            <a:off x="10820400" y="813816"/>
            <a:ext cx="1371600" cy="45720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11277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1277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70" r:id="rId4"/>
    <p:sldLayoutId id="2147483672" r:id="rId5"/>
    <p:sldLayoutId id="2147483654" r:id="rId6"/>
    <p:sldLayoutId id="2147483658" r:id="rId7"/>
    <p:sldLayoutId id="2147483660" r:id="rId8"/>
    <p:sldLayoutId id="2147483671" r:id="rId9"/>
    <p:sldLayoutId id="2147483650" r:id="rId10"/>
    <p:sldLayoutId id="2147483667" r:id="rId11"/>
    <p:sldLayoutId id="2147483668" r:id="rId12"/>
    <p:sldLayoutId id="2147483662" r:id="rId13"/>
    <p:sldLayoutId id="2147483669" r:id="rId14"/>
  </p:sldLayoutIdLst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30" baseline="0">
          <a:solidFill>
            <a:schemeClr val="bg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88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392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794365D-2383-8057-F0CF-C55E8EE6CFA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414" b="2414"/>
          <a:stretch>
            <a:fillRect/>
          </a:stretch>
        </p:blipFill>
        <p:spPr/>
      </p:pic>
      <p:pic>
        <p:nvPicPr>
          <p:cNvPr id="9218" name="Picture 2" descr="Indians question how far flash-flooding disaster was manmade | India | The  Guardi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8" y="366527"/>
            <a:ext cx="11263834" cy="606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724" y="3236493"/>
            <a:ext cx="5149596" cy="1448385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Flood Prediction using Machine 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724" y="4684879"/>
            <a:ext cx="5149596" cy="524794"/>
          </a:xfrm>
        </p:spPr>
        <p:txBody>
          <a:bodyPr>
            <a:normAutofit/>
          </a:bodyPr>
          <a:lstStyle/>
          <a:p>
            <a:r>
              <a:rPr lang="en-US" sz="2000" b="1" i="1" dirty="0">
                <a:solidFill>
                  <a:schemeClr val="tx1"/>
                </a:solidFill>
              </a:rPr>
              <a:t>Tech Titans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3B2E30-372A-FC43-1A15-45F03A353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453ECC2-B19C-1BA4-549F-EE98DF6144DF}"/>
              </a:ext>
            </a:extLst>
          </p:cNvPr>
          <p:cNvSpPr txBox="1">
            <a:spLocks/>
          </p:cNvSpPr>
          <p:nvPr/>
        </p:nvSpPr>
        <p:spPr>
          <a:xfrm>
            <a:off x="-34892" y="4300811"/>
            <a:ext cx="5149596" cy="1448385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502920" tIns="45720" rIns="91440" bIns="13716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30" baseline="0">
                <a:solidFill>
                  <a:schemeClr val="bg2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>
                <a:solidFill>
                  <a:schemeClr val="tx1"/>
                </a:solidFill>
              </a:rPr>
              <a:t>Flood Prediction using Machine 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C45DA7F-DAED-091F-92FB-45EB9B2E8D33}"/>
              </a:ext>
            </a:extLst>
          </p:cNvPr>
          <p:cNvSpPr txBox="1">
            <a:spLocks/>
          </p:cNvSpPr>
          <p:nvPr/>
        </p:nvSpPr>
        <p:spPr>
          <a:xfrm>
            <a:off x="-17446" y="5749196"/>
            <a:ext cx="5149596" cy="524794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50292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3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1">
                <a:solidFill>
                  <a:schemeClr val="tx1"/>
                </a:solidFill>
              </a:rPr>
              <a:t>Tech Titans</a:t>
            </a:r>
            <a:endParaRPr lang="en-US" sz="20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46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11277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Modeling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7F9B1-7ACE-42F8-9DAC-F06950762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25625"/>
            <a:ext cx="5789221" cy="3577648"/>
          </a:xfrm>
        </p:spPr>
        <p:txBody>
          <a:bodyPr/>
          <a:lstStyle/>
          <a:p>
            <a:pPr algn="just"/>
            <a:r>
              <a:rPr lang="en-US" sz="2000" i="1" dirty="0">
                <a:solidFill>
                  <a:schemeClr val="tx1"/>
                </a:solidFill>
              </a:rPr>
              <a:t>Data collection and preprocessing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Feature selection and engineering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Training and validating machine learning models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Model evaluation and optimization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Integration of model into the website</a:t>
            </a:r>
            <a:endParaRPr lang="en-IN" sz="2000" i="1" dirty="0">
              <a:solidFill>
                <a:schemeClr val="tx1"/>
              </a:solidFill>
            </a:endParaRPr>
          </a:p>
          <a:p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72548" y="793193"/>
            <a:ext cx="1519451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" name="Picture 2" descr="Data Analytics Bestarion, 46% OFF | www.balsanjo.com">
            <a:extLst>
              <a:ext uri="{FF2B5EF4-FFF2-40B4-BE49-F238E27FC236}">
                <a16:creationId xmlns:a16="http://schemas.microsoft.com/office/drawing/2014/main" id="{5A51FB03-983B-41C0-9D04-B752C23DF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0925" y="1499465"/>
            <a:ext cx="4881348" cy="4399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49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FC16FA-62DC-4D56-810F-B1F6F94EB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72299" y="752963"/>
            <a:ext cx="1819701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Image 2" descr="preencoded.png">
            <a:extLst>
              <a:ext uri="{FF2B5EF4-FFF2-40B4-BE49-F238E27FC236}">
                <a16:creationId xmlns:a16="http://schemas.microsoft.com/office/drawing/2014/main" id="{FF754EF9-605C-542D-8747-FDE980F1ED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93913" y="1913961"/>
            <a:ext cx="4578627" cy="21095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FC1139-D87A-61E4-2AC1-C1D12B730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66" y="4204809"/>
            <a:ext cx="4741974" cy="2109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372302-0635-75F6-CE20-70AA57279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5457" y="1879763"/>
            <a:ext cx="4467343" cy="22082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67117B-5F49-2378-6885-9894A048D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5457" y="4277113"/>
            <a:ext cx="4516263" cy="220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3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2198" y="173337"/>
            <a:ext cx="5009147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8445" y="1543793"/>
            <a:ext cx="5717971" cy="496388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en-US" sz="2000" b="1" dirty="0"/>
              <a:t>Flood prediction system by Flood Forecaster</a:t>
            </a:r>
            <a:r>
              <a:rPr lang="en-US" sz="2000" dirty="0"/>
              <a:t>: Demonstrates the effectiveness of machine learning in addressing real-world problems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/>
              <a:t>.</a:t>
            </a:r>
            <a:r>
              <a:rPr lang="en-US" sz="2000" b="1" dirty="0"/>
              <a:t>Utilizes various data sources</a:t>
            </a:r>
            <a:r>
              <a:rPr lang="en-US" sz="2000" dirty="0"/>
              <a:t>: Leverages historical data, real-time information, and advanced algorithms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/>
              <a:t>.</a:t>
            </a:r>
            <a:r>
              <a:rPr lang="en-US" sz="2000" b="1" dirty="0"/>
              <a:t>Improved preparedness</a:t>
            </a:r>
            <a:r>
              <a:rPr lang="en-US" sz="2000" dirty="0"/>
              <a:t>: Enhances the ability of places to manage flood challenges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dirty="0"/>
              <a:t>.</a:t>
            </a:r>
            <a:r>
              <a:rPr lang="en-US" sz="2000" b="1" dirty="0"/>
              <a:t>Protects lives and property</a:t>
            </a:r>
            <a:r>
              <a:rPr lang="en-US" sz="2000" dirty="0"/>
              <a:t>: Aims to safeguard communities and infrastructure.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000" b="1" dirty="0"/>
              <a:t>Global impact</a:t>
            </a:r>
            <a:r>
              <a:rPr lang="en-US" sz="2000" dirty="0"/>
              <a:t>: Sets a precedent for innovative disaster management solutions worldwide.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11E52-FFC6-40C5-B370-26EA23A5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170" name="Picture 2" descr="India Flash Flood Kills At Least A Dozen—Over 100 Missing—In Latest Global  Incident (Photos)"/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97" r="19697"/>
          <a:stretch>
            <a:fillRect/>
          </a:stretch>
        </p:blipFill>
        <p:spPr bwMode="auto">
          <a:xfrm>
            <a:off x="6354290" y="2516126"/>
            <a:ext cx="228600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Four things to know about cloud bursts which caused Uttarakhand rains |  Latest News India - Hindustan Times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5" r="281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194" name="Picture 2" descr="Sikkim floods: How the government played down their severity by by blaming  them on a 'cloudburst'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13" y="439387"/>
            <a:ext cx="11269683" cy="579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25">
            <a:extLst>
              <a:ext uri="{FF2B5EF4-FFF2-40B4-BE49-F238E27FC236}">
                <a16:creationId xmlns:a16="http://schemas.microsoft.com/office/drawing/2014/main" id="{B4A6BAED-EBE6-4796-91D1-762EB5936B76}"/>
              </a:ext>
            </a:extLst>
          </p:cNvPr>
          <p:cNvSpPr txBox="1">
            <a:spLocks/>
          </p:cNvSpPr>
          <p:nvPr/>
        </p:nvSpPr>
        <p:spPr>
          <a:xfrm>
            <a:off x="475013" y="3803341"/>
            <a:ext cx="4571999" cy="1235382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vert="horz" lIns="457200" tIns="45720" rIns="91440" bIns="13716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30" baseline="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74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103120"/>
            <a:ext cx="3848101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21450-3024-4103-98AE-6D80CECEDA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32741" y="1229829"/>
            <a:ext cx="3384607" cy="4696124"/>
          </a:xfrm>
        </p:spPr>
        <p:txBody>
          <a:bodyPr anchor="ctr" anchorCtr="0">
            <a:normAutofit fontScale="92500" lnSpcReduction="10000"/>
          </a:bodyPr>
          <a:lstStyle/>
          <a:p>
            <a:r>
              <a:rPr lang="en-US" sz="2000" dirty="0"/>
              <a:t>Problem statement </a:t>
            </a:r>
          </a:p>
          <a:p>
            <a:r>
              <a:rPr lang="en-US" sz="2000" dirty="0"/>
              <a:t>Project Overview</a:t>
            </a:r>
          </a:p>
          <a:p>
            <a:r>
              <a:rPr lang="en-US" sz="2000" dirty="0"/>
              <a:t> Why we need this</a:t>
            </a:r>
          </a:p>
          <a:p>
            <a:r>
              <a:rPr lang="en-US" sz="2000" dirty="0"/>
              <a:t>Who are the end users</a:t>
            </a:r>
          </a:p>
          <a:p>
            <a:r>
              <a:rPr lang="en-US" sz="2000" dirty="0"/>
              <a:t>Solution &amp; its Value Proposition</a:t>
            </a:r>
          </a:p>
          <a:p>
            <a:r>
              <a:rPr lang="en-US" sz="2000" dirty="0"/>
              <a:t> Solution </a:t>
            </a:r>
          </a:p>
          <a:p>
            <a:r>
              <a:rPr lang="en-US" sz="2000" dirty="0"/>
              <a:t>Required technology </a:t>
            </a:r>
          </a:p>
          <a:p>
            <a:r>
              <a:rPr lang="en-US" sz="2000" dirty="0"/>
              <a:t>Modeling</a:t>
            </a:r>
          </a:p>
          <a:p>
            <a:r>
              <a:rPr lang="en-US" sz="2000" dirty="0"/>
              <a:t> Live demo</a:t>
            </a:r>
          </a:p>
          <a:p>
            <a:r>
              <a:rPr lang="en-US" sz="2000" dirty="0"/>
              <a:t> Results</a:t>
            </a:r>
          </a:p>
          <a:p>
            <a:r>
              <a:rPr lang="en-US" sz="2000" dirty="0"/>
              <a:t> Thanks</a:t>
            </a:r>
            <a:endParaRPr lang="en-IN" sz="20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CB36A-F473-4B86-BCEF-98BF32946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2050" name="Picture 2" descr="Kerala floods: How state and citizens are mounting rescue efforts - The  Economic Ti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3679" y="709089"/>
            <a:ext cx="3963002" cy="543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8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9478" y="1933074"/>
            <a:ext cx="4465772" cy="1091742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5608" y="3156021"/>
            <a:ext cx="5411587" cy="325665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285750" indent="-285750" algn="just">
              <a:buFont typeface="Arial" pitchFamily="34" charset="0"/>
              <a:buChar char="•"/>
            </a:pPr>
            <a:r>
              <a:rPr lang="en-US" sz="2900" i="1" dirty="0">
                <a:solidFill>
                  <a:schemeClr val="tx1"/>
                </a:solidFill>
              </a:rPr>
              <a:t>Increasing frequency of severe floods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900" i="1" dirty="0">
                <a:solidFill>
                  <a:schemeClr val="tx1"/>
                </a:solidFill>
              </a:rPr>
              <a:t>Devastating impacts on lives and property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900" i="1" dirty="0">
                <a:solidFill>
                  <a:schemeClr val="tx1"/>
                </a:solidFill>
              </a:rPr>
              <a:t>Current prediction methods are insufficient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900" i="1" dirty="0">
                <a:solidFill>
                  <a:schemeClr val="tx1"/>
                </a:solidFill>
              </a:rPr>
              <a:t>Need for more accurate and timely predictions</a:t>
            </a:r>
          </a:p>
          <a:p>
            <a:pPr marL="285750" indent="-285750" algn="just">
              <a:buFont typeface="Arial" pitchFamily="34" charset="0"/>
              <a:buChar char="•"/>
            </a:pPr>
            <a:r>
              <a:rPr lang="en-US" sz="2900" i="1" dirty="0">
                <a:solidFill>
                  <a:schemeClr val="tx1"/>
                </a:solidFill>
              </a:rPr>
              <a:t>Integration of advanced technology is essential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5442E0-152B-4ACA-99D7-D70468E59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70275" y="1015705"/>
            <a:ext cx="2121725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  <p:pic>
        <p:nvPicPr>
          <p:cNvPr id="3074" name="Picture 2" descr="Flood fury: Punjab in deep waters, army steps in for rescue ops - Hindustan  Ti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87" y="1128157"/>
            <a:ext cx="5575653" cy="4750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7582" y="1437702"/>
            <a:ext cx="5342072" cy="1103617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PROJECT OVERVIEW</a:t>
            </a:r>
            <a:endParaRPr lang="en-IN" sz="4000" b="1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309359" y="2683823"/>
            <a:ext cx="5601591" cy="3966359"/>
          </a:xfrm>
        </p:spPr>
        <p:txBody>
          <a:bodyPr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Development of a flood prediction system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Utilization of machine learning algorithms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Data collection from various sources (weather, river levels, etc.)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Real-time analysis and prediction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Implementation through a user-friendly website</a:t>
            </a:r>
          </a:p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151418" y="1210163"/>
            <a:ext cx="2826328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E71387-2A68-4E55-9CC8-45FEB7141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70" y="346310"/>
            <a:ext cx="5342072" cy="616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140" y="419963"/>
            <a:ext cx="10167486" cy="1195081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Why We Need This?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A8D4E89-916E-4874-A499-869EDCD66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35088" cy="3173887"/>
          </a:xfrm>
        </p:spPr>
        <p:txBody>
          <a:bodyPr>
            <a:normAutofit/>
          </a:bodyPr>
          <a:lstStyle/>
          <a:p>
            <a:pPr algn="just"/>
            <a:r>
              <a:rPr lang="en-US" sz="2000" i="1" dirty="0">
                <a:solidFill>
                  <a:schemeClr val="tx1"/>
                </a:solidFill>
              </a:rPr>
              <a:t>Reduce loss of life and property damage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Enhance preparedness and response time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Provide accurate and reliable predictions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Support disaster management agencies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Improve community resilience to floods</a:t>
            </a:r>
            <a:endParaRPr lang="en-IN" sz="2000" i="1" dirty="0">
              <a:solidFill>
                <a:schemeClr val="tx1"/>
              </a:solidFill>
            </a:endParaRPr>
          </a:p>
        </p:txBody>
      </p:sp>
      <p:pic>
        <p:nvPicPr>
          <p:cNvPr id="4098" name="Picture 2" descr="Indian Army Carries Out Relief and Rescue Operations in Flood-Hit Areas of  Madhya Pradesh; Evacuates Over 700 People | The Weather Chann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3871" y="1810038"/>
            <a:ext cx="5588664" cy="3141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70275" y="807522"/>
            <a:ext cx="2121725" cy="665383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59" y="423911"/>
            <a:ext cx="5342072" cy="1103617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Who are the end users?</a:t>
            </a:r>
            <a:endParaRPr lang="en-IN" sz="4000" b="1" dirty="0">
              <a:solidFill>
                <a:schemeClr val="tx1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309359" y="1639957"/>
            <a:ext cx="5601591" cy="50102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Homeowners and property owners in flood-prone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Farmers and agricultural producers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Public health officials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Environmental organizations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Local governments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Researchers and academics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Tourism and travel industry professionals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tx1"/>
                </a:solidFill>
              </a:rPr>
              <a:t> Media outlets</a:t>
            </a:r>
            <a:endParaRPr lang="en-IN" sz="2000" i="1"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6</a:t>
            </a:fld>
            <a:endParaRPr lang="en-US" dirty="0"/>
          </a:p>
        </p:txBody>
      </p:sp>
      <p:pic>
        <p:nvPicPr>
          <p:cNvPr id="2054" name="Picture 6" descr="Forecasting flash floods an hour in advance">
            <a:extLst>
              <a:ext uri="{FF2B5EF4-FFF2-40B4-BE49-F238E27FC236}">
                <a16:creationId xmlns:a16="http://schemas.microsoft.com/office/drawing/2014/main" id="{94592F9F-CD8B-A236-3FAE-98846BE76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53" y="975719"/>
            <a:ext cx="6158949" cy="473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80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140" y="419963"/>
            <a:ext cx="10167486" cy="1195081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 Value Proposition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A8D4E89-916E-4874-A499-869EDCD66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35088" cy="3173887"/>
          </a:xfrm>
        </p:spPr>
        <p:txBody>
          <a:bodyPr>
            <a:normAutofit/>
          </a:bodyPr>
          <a:lstStyle/>
          <a:p>
            <a:pPr algn="just"/>
            <a:r>
              <a:rPr lang="en-US" sz="2000" i="1" dirty="0">
                <a:solidFill>
                  <a:schemeClr val="tx1"/>
                </a:solidFill>
              </a:rPr>
              <a:t>Improved accuracy of flood predictions 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 Faster response time for emergency services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Reduction in flood-related damages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Positive user feedback and community impact</a:t>
            </a:r>
          </a:p>
          <a:p>
            <a:pPr algn="just"/>
            <a:r>
              <a:rPr lang="en-US" sz="2000" i="1" dirty="0">
                <a:solidFill>
                  <a:schemeClr val="tx1"/>
                </a:solidFill>
              </a:rPr>
              <a:t>Continuous improvement based on real-world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070275" y="807522"/>
            <a:ext cx="2121725" cy="665383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2" descr="An Efficient Flood Forecasting Model Using an Optimal Deep Belief Network |  Global NEST Journal">
            <a:extLst>
              <a:ext uri="{FF2B5EF4-FFF2-40B4-BE49-F238E27FC236}">
                <a16:creationId xmlns:a16="http://schemas.microsoft.com/office/drawing/2014/main" id="{31ED1542-1B6E-8460-CA8A-B5090D68C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120" y="1744659"/>
            <a:ext cx="4028506" cy="4339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0644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42">
            <a:extLst>
              <a:ext uri="{FF2B5EF4-FFF2-40B4-BE49-F238E27FC236}">
                <a16:creationId xmlns:a16="http://schemas.microsoft.com/office/drawing/2014/main" id="{D2229390-19C0-4498-8C60-A8B976781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732" y="2149078"/>
            <a:ext cx="3362621" cy="641624"/>
          </a:xfrm>
        </p:spPr>
        <p:txBody>
          <a:bodyPr>
            <a:normAutofit fontScale="90000"/>
          </a:bodyPr>
          <a:lstStyle/>
          <a:p>
            <a:r>
              <a:rPr lang="en-IN" sz="4000" b="1" dirty="0">
                <a:solidFill>
                  <a:schemeClr val="tx1"/>
                </a:solidFill>
              </a:rPr>
              <a:t>Solution</a:t>
            </a:r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865AF8A4-33BC-4F1A-911C-12DCCF29E6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4072" y="2909454"/>
            <a:ext cx="4494811" cy="3645725"/>
          </a:xfrm>
        </p:spPr>
        <p:txBody>
          <a:bodyPr>
            <a:normAutofit/>
          </a:bodyPr>
          <a:lstStyle/>
          <a:p>
            <a:pPr marL="342900" indent="-342900" algn="just">
              <a:buFont typeface="Arial" pitchFamily="34" charset="0"/>
              <a:buChar char="•"/>
            </a:pPr>
            <a:r>
              <a:rPr lang="en-IN" sz="2000" i="1" dirty="0">
                <a:solidFill>
                  <a:schemeClr val="tx1"/>
                </a:solidFill>
              </a:rPr>
              <a:t>Machine learning models for accurate predictions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en-IN" sz="2000" i="1" dirty="0">
                <a:solidFill>
                  <a:schemeClr val="tx1"/>
                </a:solidFill>
              </a:rPr>
              <a:t>Data integration from multiple sources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en-IN" sz="2000" i="1" dirty="0">
                <a:solidFill>
                  <a:schemeClr val="tx1"/>
                </a:solidFill>
              </a:rPr>
              <a:t>User-friendly website for accessing predictions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en-IN" sz="2000" i="1" dirty="0">
                <a:solidFill>
                  <a:schemeClr val="tx1"/>
                </a:solidFill>
              </a:rPr>
              <a:t>Real-time alerts and updates</a:t>
            </a:r>
          </a:p>
          <a:p>
            <a:pPr marL="342900" indent="-342900" algn="just">
              <a:buFont typeface="Arial" pitchFamily="34" charset="0"/>
              <a:buChar char="•"/>
            </a:pPr>
            <a:r>
              <a:rPr lang="en-IN" sz="2000" i="1" dirty="0">
                <a:solidFill>
                  <a:schemeClr val="tx1"/>
                </a:solidFill>
              </a:rPr>
              <a:t>Scalable system adaptable to different regions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3D261B-78DC-43BA-8897-281BB35FE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AutoShape 2" descr="Pie graph showing perceived causes of flood. The respondents were also... |  Download Scientific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4" descr="Pie graph showing perceived causes of flood. The respondents were also... |  Download Scientific Diagram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8" name="AutoShape 6" descr="Pie graph showing perceived causes of flood. The respondents were also... |  Download Scientific Diagram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156" name="Picture 12" descr="C:\Users\USER\AppData\Local\Packages\Microsoft.Windows.Photos_8wekyb3d8bbwe\TempState\ShareServiceTempFolder\Pie-graph-showing-perceived-causes-of-flood-The-respondents-were-also-asked-to-provid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394" y="1561647"/>
            <a:ext cx="6543675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456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ACB3E39-422E-4D7D-8E74-350661114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1000"/>
            <a:ext cx="11277600" cy="1325563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chemeClr val="tx1"/>
                </a:solidFill>
              </a:rPr>
              <a:t>Required Technology</a:t>
            </a:r>
            <a:endParaRPr lang="en-US" sz="4000" b="1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63BA4-91BA-4643-99B0-739956FDC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10" name="Content Placeholder 3" descr="Horizontal list&#10;">
            <a:extLst>
              <a:ext uri="{FF2B5EF4-FFF2-40B4-BE49-F238E27FC236}">
                <a16:creationId xmlns:a16="http://schemas.microsoft.com/office/drawing/2014/main" id="{CC7A8C35-E466-4E16-BA37-2EFDD88C8C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2073996"/>
              </p:ext>
            </p:extLst>
          </p:nvPr>
        </p:nvGraphicFramePr>
        <p:xfrm>
          <a:off x="679174" y="1253330"/>
          <a:ext cx="10515600" cy="5223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5AB1630D-CC24-443B-B8F7-86EFA657E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58900" y="752963"/>
            <a:ext cx="1533099" cy="457200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980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wipe/>
      </p:transition>
    </mc:Choice>
    <mc:Fallback xmlns="">
      <p:transition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7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4EEF2"/>
      </a:accent1>
      <a:accent2>
        <a:srgbClr val="9CD3D9"/>
      </a:accent2>
      <a:accent3>
        <a:srgbClr val="387373"/>
      </a:accent3>
      <a:accent4>
        <a:srgbClr val="022E40"/>
      </a:accent4>
      <a:accent5>
        <a:srgbClr val="F2E4C9"/>
      </a:accent5>
      <a:accent6>
        <a:srgbClr val="FFFFF5"/>
      </a:accent6>
      <a:hlink>
        <a:srgbClr val="0563C1"/>
      </a:hlink>
      <a:folHlink>
        <a:srgbClr val="954F72"/>
      </a:folHlink>
    </a:clrScheme>
    <a:fontScheme name="Custom 114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1D1A41-01F0-4C5C-80FC-D7734A9F3AD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7481B2-61F1-4998-A5FC-37E947E1DE7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1CDCD41-C0EE-49F0-80CC-0DC855F8F0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TM44613219</Template>
  <TotalTime>0</TotalTime>
  <Words>383</Words>
  <Application>Microsoft Office PowerPoint</Application>
  <PresentationFormat>Widescreen</PresentationFormat>
  <Paragraphs>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Bodoni MT</vt:lpstr>
      <vt:lpstr>Calibri</vt:lpstr>
      <vt:lpstr>Source Sans Pro Light</vt:lpstr>
      <vt:lpstr>Office Theme</vt:lpstr>
      <vt:lpstr>Flood Prediction using Machine Learning</vt:lpstr>
      <vt:lpstr>AGENDA</vt:lpstr>
      <vt:lpstr>Problem Statement</vt:lpstr>
      <vt:lpstr>PROJECT OVERVIEW</vt:lpstr>
      <vt:lpstr>Why We Need This?</vt:lpstr>
      <vt:lpstr>Who are the end users?</vt:lpstr>
      <vt:lpstr> Value Proposition</vt:lpstr>
      <vt:lpstr>Solution</vt:lpstr>
      <vt:lpstr>Required Technology</vt:lpstr>
      <vt:lpstr>Modeling</vt:lpstr>
      <vt:lpstr>Results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 TITLE</dc:title>
  <dc:creator/>
  <cp:lastModifiedBy/>
  <cp:revision>2</cp:revision>
  <dcterms:created xsi:type="dcterms:W3CDTF">2021-05-30T11:24:56Z</dcterms:created>
  <dcterms:modified xsi:type="dcterms:W3CDTF">2024-07-24T07:21:19Z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